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12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E4516E-FCA0-4273-B81B-DF61F6A1B69F}" type="datetimeFigureOut">
              <a:rPr lang="id-ID" smtClean="0"/>
              <a:pPr/>
              <a:t>05/11/2012</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580E6A-E197-4406-AEEF-77ADD1B4DE1E}"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A034C5EC-54E8-4BBB-8AEA-C3F54701C1AB}" type="datetimeFigureOut">
              <a:rPr lang="id-ID" smtClean="0"/>
              <a:pPr/>
              <a:t>05/11/2012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8AF24D0-4868-40AF-87B1-608143C0C363}"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034C5EC-54E8-4BBB-8AEA-C3F54701C1AB}" type="datetimeFigureOut">
              <a:rPr lang="id-ID" smtClean="0"/>
              <a:pPr/>
              <a:t>05/11/2012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8AF24D0-4868-40AF-87B1-608143C0C363}"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034C5EC-54E8-4BBB-8AEA-C3F54701C1AB}" type="datetimeFigureOut">
              <a:rPr lang="id-ID" smtClean="0"/>
              <a:pPr/>
              <a:t>05/11/2012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8AF24D0-4868-40AF-87B1-608143C0C363}"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034C5EC-54E8-4BBB-8AEA-C3F54701C1AB}" type="datetimeFigureOut">
              <a:rPr lang="id-ID" smtClean="0"/>
              <a:pPr/>
              <a:t>05/11/2012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8AF24D0-4868-40AF-87B1-608143C0C363}"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34C5EC-54E8-4BBB-8AEA-C3F54701C1AB}" type="datetimeFigureOut">
              <a:rPr lang="id-ID" smtClean="0"/>
              <a:pPr/>
              <a:t>05/11/2012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8AF24D0-4868-40AF-87B1-608143C0C363}"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A034C5EC-54E8-4BBB-8AEA-C3F54701C1AB}" type="datetimeFigureOut">
              <a:rPr lang="id-ID" smtClean="0"/>
              <a:pPr/>
              <a:t>05/11/2012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8AF24D0-4868-40AF-87B1-608143C0C363}"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A034C5EC-54E8-4BBB-8AEA-C3F54701C1AB}" type="datetimeFigureOut">
              <a:rPr lang="id-ID" smtClean="0"/>
              <a:pPr/>
              <a:t>05/11/2012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8AF24D0-4868-40AF-87B1-608143C0C363}"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A034C5EC-54E8-4BBB-8AEA-C3F54701C1AB}" type="datetimeFigureOut">
              <a:rPr lang="id-ID" smtClean="0"/>
              <a:pPr/>
              <a:t>05/11/2012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8AF24D0-4868-40AF-87B1-608143C0C363}"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34C5EC-54E8-4BBB-8AEA-C3F54701C1AB}" type="datetimeFigureOut">
              <a:rPr lang="id-ID" smtClean="0"/>
              <a:pPr/>
              <a:t>05/11/2012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8AF24D0-4868-40AF-87B1-608143C0C363}"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4C5EC-54E8-4BBB-8AEA-C3F54701C1AB}" type="datetimeFigureOut">
              <a:rPr lang="id-ID" smtClean="0"/>
              <a:pPr/>
              <a:t>05/11/2012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8AF24D0-4868-40AF-87B1-608143C0C363}"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4C5EC-54E8-4BBB-8AEA-C3F54701C1AB}" type="datetimeFigureOut">
              <a:rPr lang="id-ID" smtClean="0"/>
              <a:pPr/>
              <a:t>05/11/2012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8AF24D0-4868-40AF-87B1-608143C0C363}"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75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4C5EC-54E8-4BBB-8AEA-C3F54701C1AB}" type="datetimeFigureOut">
              <a:rPr lang="id-ID" smtClean="0"/>
              <a:pPr/>
              <a:t>05/11/2012</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AF24D0-4868-40AF-87B1-608143C0C363}"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4348" y="928670"/>
            <a:ext cx="7772400" cy="2071702"/>
          </a:xfrm>
        </p:spPr>
        <p:txBody>
          <a:bodyPr>
            <a:normAutofit/>
          </a:bodyPr>
          <a:lstStyle/>
          <a:p>
            <a:r>
              <a:rPr lang="id-ID" dirty="0" smtClean="0">
                <a:latin typeface="Algerian" pitchFamily="82" charset="0"/>
              </a:rPr>
              <a:t>Materi UAS</a:t>
            </a:r>
            <a:r>
              <a:rPr lang="id-ID" sz="5400" dirty="0" smtClean="0">
                <a:latin typeface="Algerian" pitchFamily="82" charset="0"/>
              </a:rPr>
              <a:t/>
            </a:r>
            <a:br>
              <a:rPr lang="id-ID" sz="5400" dirty="0" smtClean="0">
                <a:latin typeface="Algerian" pitchFamily="82" charset="0"/>
              </a:rPr>
            </a:br>
            <a:r>
              <a:rPr lang="id-ID" sz="5400" dirty="0" smtClean="0">
                <a:latin typeface="Algerian" pitchFamily="82" charset="0"/>
              </a:rPr>
              <a:t>SHADOW PRICE</a:t>
            </a:r>
            <a:endParaRPr lang="id-ID" sz="5400" dirty="0">
              <a:latin typeface="Algerian" pitchFamily="82" charset="0"/>
            </a:endParaRPr>
          </a:p>
        </p:txBody>
      </p:sp>
      <p:sp>
        <p:nvSpPr>
          <p:cNvPr id="3" name="Subtitle 2"/>
          <p:cNvSpPr>
            <a:spLocks noGrp="1"/>
          </p:cNvSpPr>
          <p:nvPr>
            <p:ph type="subTitle" idx="1"/>
          </p:nvPr>
        </p:nvSpPr>
        <p:spPr>
          <a:xfrm>
            <a:off x="857224" y="3357562"/>
            <a:ext cx="7643866" cy="1752600"/>
          </a:xfrm>
        </p:spPr>
        <p:txBody>
          <a:bodyPr/>
          <a:lstStyle/>
          <a:p>
            <a:r>
              <a:rPr lang="id-ID" dirty="0" smtClean="0">
                <a:latin typeface="Aharoni" pitchFamily="2" charset="-79"/>
                <a:cs typeface="Aharoni" pitchFamily="2" charset="-79"/>
              </a:rPr>
              <a:t>Praktikum Analisis Biaya dan Manfaat Proyek</a:t>
            </a:r>
            <a:endParaRPr lang="id-ID" dirty="0">
              <a:latin typeface="Aharoni" pitchFamily="2" charset="-79"/>
              <a:cs typeface="Aharoni" pitchFamily="2"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72"/>
          <p:cNvGraphicFramePr>
            <a:graphicFrameLocks/>
          </p:cNvGraphicFramePr>
          <p:nvPr/>
        </p:nvGraphicFramePr>
        <p:xfrm>
          <a:off x="304800" y="228600"/>
          <a:ext cx="8610600" cy="5503864"/>
        </p:xfrm>
        <a:graphic>
          <a:graphicData uri="http://schemas.openxmlformats.org/drawingml/2006/table">
            <a:tbl>
              <a:tblPr/>
              <a:tblGrid>
                <a:gridCol w="1706563"/>
                <a:gridCol w="1798637"/>
                <a:gridCol w="1614488"/>
                <a:gridCol w="1509712"/>
                <a:gridCol w="1981200"/>
              </a:tblGrid>
              <a:tr h="6715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000" b="1" i="0" u="none" strike="noStrike" cap="none" normalizeH="0" baseline="0" dirty="0" smtClean="0">
                          <a:ln>
                            <a:noFill/>
                          </a:ln>
                          <a:solidFill>
                            <a:schemeClr val="tx1"/>
                          </a:solidFill>
                          <a:effectLst>
                            <a:outerShdw blurRad="38100" dist="38100" dir="2700000" algn="tl">
                              <a:srgbClr val="000000"/>
                            </a:outerShdw>
                          </a:effectLst>
                          <a:latin typeface="+mj-lt"/>
                        </a:rPr>
                        <a:t>K</a:t>
                      </a:r>
                      <a:r>
                        <a:rPr kumimoji="0" lang="en-US" sz="2000" b="1" i="0" u="none" strike="noStrike" cap="none" normalizeH="0" baseline="0" dirty="0" err="1" smtClean="0">
                          <a:ln>
                            <a:noFill/>
                          </a:ln>
                          <a:solidFill>
                            <a:schemeClr val="tx1"/>
                          </a:solidFill>
                          <a:effectLst>
                            <a:outerShdw blurRad="38100" dist="38100" dir="2700000" algn="tl">
                              <a:srgbClr val="000000"/>
                            </a:outerShdw>
                          </a:effectLst>
                          <a:latin typeface="+mj-lt"/>
                        </a:rPr>
                        <a:t>eterangan</a:t>
                      </a:r>
                      <a:endPar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mj-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mj-lt"/>
                        </a:rPr>
                        <a:t>Penerimaan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mj-lt"/>
                        </a:rPr>
                        <a:t>Biaya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d-ID"/>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mj-lt"/>
                        </a:rPr>
                        <a:t>Keuntungan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id-ID" sz="2000" b="1" i="0" u="none" strike="noStrike" cap="none" normalizeH="0" baseline="0" smtClean="0">
                        <a:ln>
                          <a:noFill/>
                        </a:ln>
                        <a:solidFill>
                          <a:schemeClr val="tx1"/>
                        </a:solidFill>
                        <a:effectLst>
                          <a:outerShdw blurRad="38100" dist="38100" dir="2700000" algn="tl">
                            <a:srgbClr val="000000"/>
                          </a:outerShdw>
                        </a:effectLst>
                        <a:latin typeface="+mj-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id-ID" sz="2000" b="1" i="0" u="none" strike="noStrike" cap="none" normalizeH="0" baseline="0" smtClean="0">
                        <a:ln>
                          <a:noFill/>
                        </a:ln>
                        <a:solidFill>
                          <a:schemeClr val="tx1"/>
                        </a:solidFill>
                        <a:effectLst>
                          <a:outerShdw blurRad="38100" dist="38100" dir="2700000" algn="tl">
                            <a:srgbClr val="000000"/>
                          </a:outerShdw>
                        </a:effectLst>
                        <a:latin typeface="+mj-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mj-lt"/>
                        </a:rPr>
                        <a:t>Tradable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mj-lt"/>
                        </a:rPr>
                        <a:t>Non Tradable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id-ID" sz="2000" b="1" i="0" u="none" strike="noStrike" cap="none" normalizeH="0" baseline="0" smtClean="0">
                        <a:ln>
                          <a:noFill/>
                        </a:ln>
                        <a:solidFill>
                          <a:schemeClr val="tx1"/>
                        </a:solidFill>
                        <a:effectLst>
                          <a:outerShdw blurRad="38100" dist="38100" dir="2700000" algn="tl">
                            <a:srgbClr val="000000"/>
                          </a:outerShdw>
                        </a:effectLst>
                        <a:latin typeface="+mj-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63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mj-lt"/>
                        </a:rPr>
                        <a:t>Nilai Finansial (Harga Privat)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j-lt"/>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mj-lt"/>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mj-lt"/>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mj-lt"/>
                        </a:rPr>
                        <a:t>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mj-lt"/>
                        </a:rPr>
                        <a:t>Nilai Ekonomi (Harga Sosial)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mj-lt"/>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mj-lt"/>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mj-lt"/>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mj-lt"/>
                        </a:rPr>
                        <a: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0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mj-lt"/>
                        </a:rPr>
                        <a:t>Dampak Kebijakan &amp; Distorsi Pasar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mj-lt"/>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mj-lt"/>
                        </a:rPr>
                        <a:t>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mj-lt"/>
                        </a:rPr>
                        <a:t>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j-lt"/>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mj-lt"/>
                        </a:rPr>
                        <a:t>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4525963"/>
          </a:xfrm>
        </p:spPr>
        <p:txBody>
          <a:bodyPr/>
          <a:lstStyle/>
          <a:p>
            <a:r>
              <a:rPr lang="sv-SE" dirty="0" smtClean="0">
                <a:latin typeface="+mj-lt"/>
              </a:rPr>
              <a:t>Keterangan :</a:t>
            </a:r>
            <a:br>
              <a:rPr lang="sv-SE" dirty="0" smtClean="0">
                <a:latin typeface="+mj-lt"/>
              </a:rPr>
            </a:br>
            <a:r>
              <a:rPr lang="sv-SE" dirty="0" smtClean="0">
                <a:latin typeface="+mj-lt"/>
              </a:rPr>
              <a:t/>
            </a:r>
            <a:br>
              <a:rPr lang="sv-SE" dirty="0" smtClean="0">
                <a:latin typeface="+mj-lt"/>
              </a:rPr>
            </a:br>
            <a:r>
              <a:rPr lang="sv-SE" dirty="0" smtClean="0">
                <a:latin typeface="+mj-lt"/>
              </a:rPr>
              <a:t>Keuntungan Privat (D)	=  A – (B + C)</a:t>
            </a:r>
            <a:br>
              <a:rPr lang="sv-SE" dirty="0" smtClean="0">
                <a:latin typeface="+mj-lt"/>
              </a:rPr>
            </a:br>
            <a:r>
              <a:rPr lang="sv-SE" dirty="0" smtClean="0">
                <a:latin typeface="+mj-lt"/>
              </a:rPr>
              <a:t>Keuntungan Sosial (H) =  E – (F + G)</a:t>
            </a:r>
            <a:r>
              <a:rPr lang="pt-BR" dirty="0" smtClean="0">
                <a:latin typeface="+mj-lt"/>
              </a:rPr>
              <a:t/>
            </a:r>
            <a:br>
              <a:rPr lang="pt-BR" dirty="0" smtClean="0">
                <a:latin typeface="+mj-lt"/>
              </a:rPr>
            </a:br>
            <a:r>
              <a:rPr lang="pt-BR" dirty="0" smtClean="0">
                <a:latin typeface="+mj-lt"/>
              </a:rPr>
              <a:t>Transfer Output (I) =  A – E</a:t>
            </a:r>
            <a:r>
              <a:rPr lang="en-US" dirty="0" smtClean="0">
                <a:latin typeface="+mj-lt"/>
              </a:rPr>
              <a:t/>
            </a:r>
            <a:br>
              <a:rPr lang="en-US" dirty="0" smtClean="0">
                <a:latin typeface="+mj-lt"/>
              </a:rPr>
            </a:br>
            <a:r>
              <a:rPr lang="en-US" dirty="0" smtClean="0">
                <a:latin typeface="+mj-lt"/>
              </a:rPr>
              <a:t>Transfer Input </a:t>
            </a:r>
            <a:r>
              <a:rPr lang="en-US" dirty="0" err="1" smtClean="0">
                <a:latin typeface="+mj-lt"/>
              </a:rPr>
              <a:t>Asing</a:t>
            </a:r>
            <a:r>
              <a:rPr lang="en-US" dirty="0" smtClean="0">
                <a:latin typeface="+mj-lt"/>
              </a:rPr>
              <a:t> (J)	=  B – F</a:t>
            </a:r>
            <a:r>
              <a:rPr lang="sv-SE" dirty="0" smtClean="0">
                <a:latin typeface="+mj-lt"/>
              </a:rPr>
              <a:t/>
            </a:r>
            <a:br>
              <a:rPr lang="sv-SE" dirty="0" smtClean="0">
                <a:latin typeface="+mj-lt"/>
              </a:rPr>
            </a:br>
            <a:r>
              <a:rPr lang="sv-SE" dirty="0" smtClean="0">
                <a:latin typeface="+mj-lt"/>
              </a:rPr>
              <a:t>Transfer Input Domestik (K) =  C – G</a:t>
            </a:r>
            <a:br>
              <a:rPr lang="sv-SE" dirty="0" smtClean="0">
                <a:latin typeface="+mj-lt"/>
              </a:rPr>
            </a:br>
            <a:r>
              <a:rPr lang="sv-SE" dirty="0" smtClean="0">
                <a:latin typeface="+mj-lt"/>
              </a:rPr>
              <a:t>Transfer Bersih (L)	=  I – (K + J)</a:t>
            </a:r>
            <a:r>
              <a:rPr lang="en-US" sz="3600" dirty="0" smtClean="0">
                <a:latin typeface="+mj-lt"/>
              </a:rPr>
              <a:t> </a:t>
            </a:r>
            <a:endParaRPr lang="id-ID"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000" dirty="0" smtClean="0"/>
              <a:t>Definisi</a:t>
            </a:r>
            <a:endParaRPr lang="id-ID" sz="4000" dirty="0"/>
          </a:p>
        </p:txBody>
      </p:sp>
      <p:sp>
        <p:nvSpPr>
          <p:cNvPr id="3" name="Content Placeholder 2"/>
          <p:cNvSpPr>
            <a:spLocks noGrp="1"/>
          </p:cNvSpPr>
          <p:nvPr>
            <p:ph idx="1"/>
          </p:nvPr>
        </p:nvSpPr>
        <p:spPr/>
        <p:txBody>
          <a:bodyPr>
            <a:normAutofit fontScale="85000" lnSpcReduction="20000"/>
          </a:bodyPr>
          <a:lstStyle/>
          <a:p>
            <a:pPr marL="609600" indent="-609600">
              <a:lnSpc>
                <a:spcPts val="3840"/>
              </a:lnSpc>
              <a:spcBef>
                <a:spcPct val="0"/>
              </a:spcBef>
              <a:buClr>
                <a:schemeClr val="tx1"/>
              </a:buClr>
              <a:buFont typeface="Wingdings" pitchFamily="2" charset="2"/>
              <a:buChar char="v"/>
            </a:pPr>
            <a:r>
              <a:rPr lang="id-ID" sz="2800" dirty="0" smtClean="0">
                <a:latin typeface="+mj-lt"/>
              </a:rPr>
              <a:t>Harga bayangan digunakan untuk menyesuaikan terhadap harga pasar dari beberapa faktor produksi atau hasil produksi.</a:t>
            </a:r>
          </a:p>
          <a:p>
            <a:pPr marL="609600" indent="-609600">
              <a:lnSpc>
                <a:spcPts val="2200"/>
              </a:lnSpc>
              <a:spcBef>
                <a:spcPct val="0"/>
              </a:spcBef>
              <a:buClr>
                <a:schemeClr val="tx1"/>
              </a:buClr>
              <a:buNone/>
            </a:pPr>
            <a:endParaRPr lang="en-US" dirty="0" smtClean="0">
              <a:latin typeface="+mj-lt"/>
            </a:endParaRPr>
          </a:p>
          <a:p>
            <a:pPr marL="609600" indent="-609600">
              <a:spcBef>
                <a:spcPct val="0"/>
              </a:spcBef>
              <a:buClr>
                <a:schemeClr val="tx1"/>
              </a:buClr>
              <a:buFont typeface="Wingdings" pitchFamily="2" charset="2"/>
              <a:buChar char="v"/>
            </a:pPr>
            <a:r>
              <a:rPr lang="id-ID" dirty="0" smtClean="0">
                <a:latin typeface="+mj-lt"/>
              </a:rPr>
              <a:t>Gray et al. (1992) menyatakan bahwa shadow price dari suatu produk atau faktor produk merupakan </a:t>
            </a:r>
            <a:r>
              <a:rPr lang="id-ID" dirty="0" smtClean="0">
                <a:solidFill>
                  <a:srgbClr val="FF0000"/>
                </a:solidFill>
                <a:latin typeface="+mj-lt"/>
              </a:rPr>
              <a:t>social opportunity cost</a:t>
            </a:r>
            <a:r>
              <a:rPr lang="id-ID" dirty="0" smtClean="0">
                <a:latin typeface="+mj-lt"/>
              </a:rPr>
              <a:t>, yaitu nilai tertinggi suatu produk atau faktor produksi dalam penggunaan alternatif terbaik. Shadow price dari suatu produk umumnya ditentukan oleh saling dipengaruhinya penawaran dan permintaan terhadap faktor produksi</a:t>
            </a:r>
            <a:r>
              <a:rPr lang="en-US" dirty="0" smtClean="0">
                <a:latin typeface="+mj-lt"/>
              </a:rPr>
              <a:t>.</a:t>
            </a:r>
          </a:p>
          <a:p>
            <a:endParaRPr lang="id-ID"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000" dirty="0" smtClean="0"/>
              <a:t>Definisi (Cont’d)</a:t>
            </a:r>
            <a:endParaRPr lang="id-ID" sz="4000" dirty="0"/>
          </a:p>
        </p:txBody>
      </p:sp>
      <p:sp>
        <p:nvSpPr>
          <p:cNvPr id="4" name="Rectangle 5"/>
          <p:cNvSpPr>
            <a:spLocks noGrp="1" noChangeArrowheads="1"/>
          </p:cNvSpPr>
          <p:nvPr>
            <p:ph idx="1"/>
          </p:nvPr>
        </p:nvSpPr>
        <p:spPr bwMode="auto">
          <a:xfrm>
            <a:off x="457200" y="1600200"/>
            <a:ext cx="8229600" cy="4669483"/>
          </a:xfrm>
          <a:prstGeom prst="rect">
            <a:avLst/>
          </a:prstGeom>
          <a:noFill/>
          <a:ln w="12700">
            <a:noFill/>
            <a:miter lim="800000"/>
            <a:headEnd/>
            <a:tailEnd/>
          </a:ln>
        </p:spPr>
        <p:txBody>
          <a:bodyPr lIns="90488" tIns="44450" rIns="90488" bIns="44450">
            <a:spAutoFit/>
          </a:bodyPr>
          <a:lstStyle/>
          <a:p>
            <a:r>
              <a:rPr lang="id-ID" sz="2400" dirty="0" smtClean="0">
                <a:latin typeface="+mj-lt"/>
              </a:rPr>
              <a:t>Pudjo Sumarto (1991) menyatakan bahwa harga bayangan (shadow price) merupakan suatu harga yang nilainya tidak sama dengan harga pasar, tetapi harga barang tersebut dianggap mencerminkan nilai sosial sesungguhnya dari suatu barang dan jasa. </a:t>
            </a:r>
          </a:p>
          <a:p>
            <a:r>
              <a:rPr lang="en-US" sz="2400" dirty="0" err="1" smtClean="0">
                <a:latin typeface="+mj-lt"/>
              </a:rPr>
              <a:t>Suatu</a:t>
            </a:r>
            <a:r>
              <a:rPr lang="en-US" sz="2400" dirty="0" smtClean="0">
                <a:latin typeface="+mj-lt"/>
              </a:rPr>
              <a:t> </a:t>
            </a:r>
            <a:r>
              <a:rPr lang="en-US" sz="2400" dirty="0" err="1">
                <a:latin typeface="+mj-lt"/>
              </a:rPr>
              <a:t>penyesuaian</a:t>
            </a:r>
            <a:r>
              <a:rPr lang="en-US" sz="2400" dirty="0">
                <a:latin typeface="+mj-lt"/>
              </a:rPr>
              <a:t> yang </a:t>
            </a:r>
            <a:r>
              <a:rPr lang="en-US" sz="2400" dirty="0" err="1">
                <a:latin typeface="+mj-lt"/>
              </a:rPr>
              <a:t>dibuat</a:t>
            </a:r>
            <a:r>
              <a:rPr lang="en-US" sz="2400" dirty="0">
                <a:latin typeface="+mj-lt"/>
              </a:rPr>
              <a:t> </a:t>
            </a:r>
            <a:r>
              <a:rPr lang="en-US" sz="2400" dirty="0" err="1">
                <a:latin typeface="+mj-lt"/>
              </a:rPr>
              <a:t>oleh</a:t>
            </a:r>
            <a:r>
              <a:rPr lang="en-US" sz="2400" dirty="0">
                <a:latin typeface="+mj-lt"/>
              </a:rPr>
              <a:t> </a:t>
            </a:r>
            <a:r>
              <a:rPr lang="en-US" sz="2400" dirty="0" err="1">
                <a:latin typeface="+mj-lt"/>
              </a:rPr>
              <a:t>para</a:t>
            </a:r>
            <a:r>
              <a:rPr lang="en-US" sz="2400" dirty="0">
                <a:latin typeface="+mj-lt"/>
              </a:rPr>
              <a:t> </a:t>
            </a:r>
            <a:r>
              <a:rPr lang="en-US" sz="2400" dirty="0" err="1">
                <a:latin typeface="+mj-lt"/>
              </a:rPr>
              <a:t>analis</a:t>
            </a:r>
            <a:r>
              <a:rPr lang="en-US" sz="2400" dirty="0">
                <a:latin typeface="+mj-lt"/>
              </a:rPr>
              <a:t> </a:t>
            </a:r>
            <a:r>
              <a:rPr lang="en-US" sz="2400" dirty="0" err="1">
                <a:latin typeface="+mj-lt"/>
              </a:rPr>
              <a:t>karena</a:t>
            </a:r>
            <a:r>
              <a:rPr lang="en-US" sz="2400" dirty="0">
                <a:latin typeface="+mj-lt"/>
              </a:rPr>
              <a:t> </a:t>
            </a:r>
            <a:r>
              <a:rPr lang="en-US" sz="2400" dirty="0" err="1">
                <a:latin typeface="+mj-lt"/>
              </a:rPr>
              <a:t>harga</a:t>
            </a:r>
            <a:r>
              <a:rPr lang="en-US" sz="2400" dirty="0">
                <a:latin typeface="+mj-lt"/>
              </a:rPr>
              <a:t> </a:t>
            </a:r>
            <a:r>
              <a:rPr lang="en-US" sz="2400" dirty="0" err="1">
                <a:latin typeface="+mj-lt"/>
              </a:rPr>
              <a:t>pasar</a:t>
            </a:r>
            <a:r>
              <a:rPr lang="en-US" sz="2400" dirty="0">
                <a:latin typeface="+mj-lt"/>
              </a:rPr>
              <a:t> </a:t>
            </a:r>
            <a:r>
              <a:rPr lang="en-US" sz="2400" dirty="0" err="1">
                <a:latin typeface="+mj-lt"/>
              </a:rPr>
              <a:t>dianggap</a:t>
            </a:r>
            <a:r>
              <a:rPr lang="en-US" sz="2400" dirty="0">
                <a:latin typeface="+mj-lt"/>
              </a:rPr>
              <a:t> </a:t>
            </a:r>
            <a:r>
              <a:rPr lang="en-US" sz="2400" dirty="0" err="1">
                <a:latin typeface="+mj-lt"/>
              </a:rPr>
              <a:t>tidak</a:t>
            </a:r>
            <a:r>
              <a:rPr lang="en-US" sz="2400" dirty="0">
                <a:latin typeface="+mj-lt"/>
              </a:rPr>
              <a:t> </a:t>
            </a:r>
            <a:r>
              <a:rPr lang="en-US" sz="2400" dirty="0" err="1">
                <a:latin typeface="+mj-lt"/>
              </a:rPr>
              <a:t>mencerminkan</a:t>
            </a:r>
            <a:r>
              <a:rPr lang="en-US" sz="2400" dirty="0">
                <a:latin typeface="+mj-lt"/>
              </a:rPr>
              <a:t> </a:t>
            </a:r>
            <a:r>
              <a:rPr lang="en-US" sz="2400" dirty="0" err="1">
                <a:latin typeface="+mj-lt"/>
              </a:rPr>
              <a:t>biaya</a:t>
            </a:r>
            <a:r>
              <a:rPr lang="en-US" sz="2400" dirty="0">
                <a:latin typeface="+mj-lt"/>
              </a:rPr>
              <a:t> </a:t>
            </a:r>
            <a:r>
              <a:rPr lang="en-US" sz="2400" dirty="0" err="1">
                <a:latin typeface="+mj-lt"/>
              </a:rPr>
              <a:t>sosial</a:t>
            </a:r>
            <a:r>
              <a:rPr lang="en-US" sz="2400" dirty="0">
                <a:latin typeface="+mj-lt"/>
              </a:rPr>
              <a:t> yang </a:t>
            </a:r>
            <a:r>
              <a:rPr lang="en-US" sz="2400" dirty="0" err="1">
                <a:latin typeface="+mj-lt"/>
              </a:rPr>
              <a:t>sesungguhnya</a:t>
            </a:r>
            <a:r>
              <a:rPr lang="en-US" sz="2400" dirty="0">
                <a:latin typeface="+mj-lt"/>
              </a:rPr>
              <a:t>, </a:t>
            </a:r>
            <a:r>
              <a:rPr lang="en-US" sz="2400" dirty="0" err="1">
                <a:latin typeface="+mj-lt"/>
              </a:rPr>
              <a:t>karena</a:t>
            </a:r>
            <a:r>
              <a:rPr lang="en-US" sz="2400" dirty="0">
                <a:latin typeface="+mj-lt"/>
              </a:rPr>
              <a:t> </a:t>
            </a:r>
            <a:r>
              <a:rPr lang="en-US" sz="2400" dirty="0" err="1">
                <a:latin typeface="+mj-lt"/>
              </a:rPr>
              <a:t>adanya</a:t>
            </a:r>
            <a:r>
              <a:rPr lang="en-US" sz="2400" dirty="0">
                <a:latin typeface="+mj-lt"/>
              </a:rPr>
              <a:t> </a:t>
            </a:r>
            <a:r>
              <a:rPr lang="en-US" sz="2400" dirty="0" err="1">
                <a:latin typeface="+mj-lt"/>
              </a:rPr>
              <a:t>beberapa</a:t>
            </a:r>
            <a:r>
              <a:rPr lang="en-US" sz="2400" dirty="0">
                <a:latin typeface="+mj-lt"/>
              </a:rPr>
              <a:t> </a:t>
            </a:r>
            <a:r>
              <a:rPr lang="en-US" sz="2400" dirty="0" err="1">
                <a:latin typeface="+mj-lt"/>
              </a:rPr>
              <a:t>intervensi</a:t>
            </a:r>
            <a:r>
              <a:rPr lang="en-US" sz="2400" dirty="0">
                <a:latin typeface="+mj-lt"/>
              </a:rPr>
              <a:t> </a:t>
            </a:r>
            <a:r>
              <a:rPr lang="en-US" sz="2400" dirty="0" err="1">
                <a:latin typeface="+mj-lt"/>
              </a:rPr>
              <a:t>pemerintah</a:t>
            </a:r>
            <a:r>
              <a:rPr lang="en-US" sz="2400" dirty="0">
                <a:latin typeface="+mj-lt"/>
              </a:rPr>
              <a:t> (</a:t>
            </a:r>
            <a:r>
              <a:rPr lang="en-US" sz="2400" dirty="0" err="1">
                <a:latin typeface="+mj-lt"/>
              </a:rPr>
              <a:t>subsidi</a:t>
            </a:r>
            <a:r>
              <a:rPr lang="en-US" sz="2400" dirty="0">
                <a:latin typeface="+mj-lt"/>
              </a:rPr>
              <a:t>, </a:t>
            </a:r>
            <a:r>
              <a:rPr lang="en-US" sz="2400" dirty="0" err="1">
                <a:latin typeface="+mj-lt"/>
              </a:rPr>
              <a:t>pajak</a:t>
            </a:r>
            <a:r>
              <a:rPr lang="en-US" sz="2400" dirty="0">
                <a:latin typeface="+mj-lt"/>
              </a:rPr>
              <a:t>, </a:t>
            </a:r>
            <a:r>
              <a:rPr lang="en-US" sz="2400" dirty="0" err="1">
                <a:latin typeface="+mj-lt"/>
              </a:rPr>
              <a:t>proteksi</a:t>
            </a:r>
            <a:r>
              <a:rPr lang="en-US" sz="2400" dirty="0">
                <a:latin typeface="+mj-lt"/>
              </a:rPr>
              <a:t>) </a:t>
            </a:r>
            <a:r>
              <a:rPr lang="en-US" sz="2400" dirty="0" err="1">
                <a:latin typeface="+mj-lt"/>
              </a:rPr>
              <a:t>dalam</a:t>
            </a:r>
            <a:r>
              <a:rPr lang="en-US" sz="2400" dirty="0">
                <a:latin typeface="+mj-lt"/>
              </a:rPr>
              <a:t> </a:t>
            </a:r>
            <a:r>
              <a:rPr lang="en-US" sz="2400" dirty="0" err="1">
                <a:latin typeface="+mj-lt"/>
              </a:rPr>
              <a:t>mekanisme</a:t>
            </a:r>
            <a:r>
              <a:rPr lang="en-US" sz="2400" dirty="0">
                <a:latin typeface="+mj-lt"/>
              </a:rPr>
              <a:t> </a:t>
            </a:r>
            <a:r>
              <a:rPr lang="en-US" sz="2400" dirty="0" err="1">
                <a:latin typeface="+mj-lt"/>
              </a:rPr>
              <a:t>terbentuknya</a:t>
            </a:r>
            <a:r>
              <a:rPr lang="en-US" sz="2400" dirty="0">
                <a:latin typeface="+mj-lt"/>
              </a:rPr>
              <a:t> </a:t>
            </a:r>
            <a:r>
              <a:rPr lang="en-US" sz="2400" dirty="0" err="1">
                <a:latin typeface="+mj-lt"/>
              </a:rPr>
              <a:t>pasar</a:t>
            </a:r>
            <a:r>
              <a:rPr lang="en-US" sz="2400" dirty="0">
                <a:latin typeface="+mj-lt"/>
              </a:rPr>
              <a:t>.</a:t>
            </a:r>
          </a:p>
          <a:p>
            <a:r>
              <a:rPr lang="en-US" sz="2400" dirty="0" err="1">
                <a:latin typeface="+mj-lt"/>
              </a:rPr>
              <a:t>Merupakan</a:t>
            </a:r>
            <a:r>
              <a:rPr lang="en-US" sz="2400" dirty="0">
                <a:latin typeface="+mj-lt"/>
              </a:rPr>
              <a:t> </a:t>
            </a:r>
            <a:r>
              <a:rPr lang="en-US" sz="2400" b="1" dirty="0">
                <a:solidFill>
                  <a:srgbClr val="FF0000"/>
                </a:solidFill>
                <a:latin typeface="+mj-lt"/>
              </a:rPr>
              <a:t>Opportunity Cost</a:t>
            </a:r>
            <a:r>
              <a:rPr lang="en-US" sz="2400" dirty="0">
                <a:latin typeface="+mj-lt"/>
              </a:rPr>
              <a:t>, </a:t>
            </a:r>
            <a:r>
              <a:rPr lang="en-US" sz="2400" dirty="0" err="1">
                <a:latin typeface="+mj-lt"/>
              </a:rPr>
              <a:t>misalnya</a:t>
            </a:r>
            <a:r>
              <a:rPr lang="en-US" sz="2400" dirty="0">
                <a:latin typeface="+mj-lt"/>
              </a:rPr>
              <a:t> </a:t>
            </a:r>
            <a:r>
              <a:rPr lang="en-US" sz="2400" dirty="0" err="1">
                <a:latin typeface="+mj-lt"/>
              </a:rPr>
              <a:t>harga</a:t>
            </a:r>
            <a:r>
              <a:rPr lang="en-US" sz="2400" dirty="0">
                <a:latin typeface="+mj-lt"/>
              </a:rPr>
              <a:t> </a:t>
            </a:r>
            <a:r>
              <a:rPr lang="en-US" sz="2400" dirty="0" err="1">
                <a:latin typeface="+mj-lt"/>
              </a:rPr>
              <a:t>ekspor</a:t>
            </a:r>
            <a:r>
              <a:rPr lang="en-US" sz="2400" dirty="0">
                <a:latin typeface="+mj-lt"/>
              </a:rPr>
              <a:t> </a:t>
            </a:r>
            <a:r>
              <a:rPr lang="en-US" sz="2400" dirty="0" err="1">
                <a:latin typeface="+mj-lt"/>
              </a:rPr>
              <a:t>dan</a:t>
            </a:r>
            <a:r>
              <a:rPr lang="en-US" sz="2400" dirty="0">
                <a:latin typeface="+mj-lt"/>
              </a:rPr>
              <a:t> </a:t>
            </a:r>
            <a:r>
              <a:rPr lang="en-US" sz="2400" dirty="0" err="1">
                <a:latin typeface="+mj-lt"/>
              </a:rPr>
              <a:t>impor</a:t>
            </a:r>
            <a:r>
              <a:rPr lang="en-US" sz="2400" dirty="0">
                <a:latin typeface="+mj-lt"/>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Tradeable dan Non Tradeable Output</a:t>
            </a:r>
            <a:endParaRPr lang="id-ID" dirty="0"/>
          </a:p>
        </p:txBody>
      </p:sp>
      <p:sp>
        <p:nvSpPr>
          <p:cNvPr id="4" name="Rectangle 6"/>
          <p:cNvSpPr>
            <a:spLocks noGrp="1" noChangeArrowheads="1"/>
          </p:cNvSpPr>
          <p:nvPr>
            <p:ph idx="1"/>
          </p:nvPr>
        </p:nvSpPr>
        <p:spPr bwMode="auto">
          <a:xfrm>
            <a:off x="457200" y="1600200"/>
            <a:ext cx="8229600" cy="5999078"/>
          </a:xfrm>
          <a:prstGeom prst="rect">
            <a:avLst/>
          </a:prstGeom>
          <a:noFill/>
          <a:ln w="12700">
            <a:noFill/>
            <a:miter lim="800000"/>
            <a:headEnd/>
            <a:tailEnd/>
          </a:ln>
        </p:spPr>
        <p:txBody>
          <a:bodyPr lIns="90488" tIns="44450" rIns="90488" bIns="44450">
            <a:spAutoFit/>
          </a:bodyPr>
          <a:lstStyle/>
          <a:p>
            <a:pPr>
              <a:buSzPct val="80000"/>
              <a:buFont typeface="Wingdings" pitchFamily="2" charset="2"/>
              <a:buChar char="q"/>
            </a:pPr>
            <a:r>
              <a:rPr lang="en-US" sz="2400" dirty="0" err="1" smtClean="0">
                <a:solidFill>
                  <a:srgbClr val="FF0000"/>
                </a:solidFill>
                <a:latin typeface="+mj-lt"/>
              </a:rPr>
              <a:t>Tradeable</a:t>
            </a:r>
            <a:r>
              <a:rPr lang="en-US" sz="2400" dirty="0" smtClean="0">
                <a:solidFill>
                  <a:srgbClr val="FF0000"/>
                </a:solidFill>
                <a:latin typeface="+mj-lt"/>
              </a:rPr>
              <a:t> </a:t>
            </a:r>
            <a:r>
              <a:rPr lang="en-US" sz="2400" dirty="0">
                <a:solidFill>
                  <a:srgbClr val="FF0000"/>
                </a:solidFill>
                <a:latin typeface="+mj-lt"/>
              </a:rPr>
              <a:t>Goods </a:t>
            </a:r>
            <a:r>
              <a:rPr lang="id-ID" sz="2400" i="1" dirty="0" smtClean="0">
                <a:latin typeface="+mj-lt"/>
                <a:sym typeface="Wingdings" pitchFamily="2" charset="2"/>
              </a:rPr>
              <a:t></a:t>
            </a:r>
            <a:r>
              <a:rPr lang="en-US" sz="2400" dirty="0" smtClean="0">
                <a:latin typeface="+mj-lt"/>
              </a:rPr>
              <a:t> </a:t>
            </a:r>
            <a:r>
              <a:rPr lang="en-US" sz="2400" dirty="0" err="1">
                <a:latin typeface="+mj-lt"/>
              </a:rPr>
              <a:t>Barang</a:t>
            </a:r>
            <a:r>
              <a:rPr lang="en-US" sz="2400" dirty="0">
                <a:latin typeface="+mj-lt"/>
              </a:rPr>
              <a:t> yang </a:t>
            </a:r>
            <a:r>
              <a:rPr lang="en-US" sz="2400" dirty="0" err="1">
                <a:latin typeface="+mj-lt"/>
              </a:rPr>
              <a:t>telah</a:t>
            </a:r>
            <a:r>
              <a:rPr lang="en-US" sz="2400" dirty="0">
                <a:latin typeface="+mj-lt"/>
              </a:rPr>
              <a:t> </a:t>
            </a:r>
            <a:r>
              <a:rPr lang="en-US" sz="2400" dirty="0" err="1">
                <a:latin typeface="+mj-lt"/>
              </a:rPr>
              <a:t>biasa</a:t>
            </a:r>
            <a:r>
              <a:rPr lang="en-US" sz="2400" dirty="0">
                <a:latin typeface="+mj-lt"/>
              </a:rPr>
              <a:t> </a:t>
            </a:r>
            <a:r>
              <a:rPr lang="en-US" sz="2400" dirty="0" err="1">
                <a:latin typeface="+mj-lt"/>
              </a:rPr>
              <a:t>diperdagangkandi</a:t>
            </a:r>
            <a:r>
              <a:rPr lang="en-US" sz="2400" dirty="0">
                <a:latin typeface="+mj-lt"/>
              </a:rPr>
              <a:t> </a:t>
            </a:r>
            <a:r>
              <a:rPr lang="en-US" sz="2400" dirty="0" err="1">
                <a:latin typeface="+mj-lt"/>
              </a:rPr>
              <a:t>pasar</a:t>
            </a:r>
            <a:r>
              <a:rPr lang="en-US" sz="2400" dirty="0">
                <a:latin typeface="+mj-lt"/>
              </a:rPr>
              <a:t> </a:t>
            </a:r>
            <a:r>
              <a:rPr lang="en-US" sz="2400" dirty="0" err="1">
                <a:latin typeface="+mj-lt"/>
              </a:rPr>
              <a:t>luar</a:t>
            </a:r>
            <a:r>
              <a:rPr lang="en-US" sz="2400" dirty="0">
                <a:latin typeface="+mj-lt"/>
              </a:rPr>
              <a:t> </a:t>
            </a:r>
            <a:r>
              <a:rPr lang="id-ID" sz="2400" dirty="0" smtClean="0">
                <a:latin typeface="+mj-lt"/>
              </a:rPr>
              <a:t> </a:t>
            </a:r>
            <a:r>
              <a:rPr lang="en-US" sz="2400" dirty="0" err="1" smtClean="0">
                <a:latin typeface="+mj-lt"/>
              </a:rPr>
              <a:t>negeri</a:t>
            </a:r>
            <a:r>
              <a:rPr lang="en-US" sz="2400" dirty="0" smtClean="0">
                <a:latin typeface="+mj-lt"/>
              </a:rPr>
              <a:t> </a:t>
            </a:r>
            <a:r>
              <a:rPr lang="en-US" sz="2400" dirty="0" err="1">
                <a:latin typeface="+mj-lt"/>
              </a:rPr>
              <a:t>atau</a:t>
            </a:r>
            <a:r>
              <a:rPr lang="en-US" sz="2400" dirty="0">
                <a:latin typeface="+mj-lt"/>
              </a:rPr>
              <a:t>   </a:t>
            </a:r>
            <a:r>
              <a:rPr lang="en-US" sz="2400" dirty="0" err="1">
                <a:latin typeface="+mj-lt"/>
              </a:rPr>
              <a:t>telah</a:t>
            </a:r>
            <a:r>
              <a:rPr lang="en-US" sz="2400" dirty="0">
                <a:latin typeface="+mj-lt"/>
              </a:rPr>
              <a:t> </a:t>
            </a:r>
            <a:r>
              <a:rPr lang="en-US" sz="2400" dirty="0" err="1">
                <a:latin typeface="+mj-lt"/>
              </a:rPr>
              <a:t>biasa</a:t>
            </a:r>
            <a:r>
              <a:rPr lang="en-US" sz="2400" dirty="0">
                <a:latin typeface="+mj-lt"/>
              </a:rPr>
              <a:t> </a:t>
            </a:r>
            <a:r>
              <a:rPr lang="en-US" sz="2400" dirty="0" err="1">
                <a:latin typeface="+mj-lt"/>
              </a:rPr>
              <a:t>diekspor</a:t>
            </a:r>
            <a:r>
              <a:rPr lang="en-US" sz="2400" dirty="0">
                <a:latin typeface="+mj-lt"/>
              </a:rPr>
              <a:t> </a:t>
            </a:r>
            <a:r>
              <a:rPr lang="en-US" sz="2400" dirty="0" err="1">
                <a:latin typeface="+mj-lt"/>
              </a:rPr>
              <a:t>dan</a:t>
            </a:r>
            <a:r>
              <a:rPr lang="en-US" sz="2400" dirty="0">
                <a:latin typeface="+mj-lt"/>
              </a:rPr>
              <a:t> </a:t>
            </a:r>
            <a:r>
              <a:rPr lang="en-US" sz="2400" dirty="0" err="1">
                <a:latin typeface="+mj-lt"/>
              </a:rPr>
              <a:t>diimpor</a:t>
            </a:r>
            <a:r>
              <a:rPr lang="en-US" sz="2400" dirty="0">
                <a:latin typeface="+mj-lt"/>
              </a:rPr>
              <a:t>.</a:t>
            </a:r>
          </a:p>
          <a:p>
            <a:pPr>
              <a:buSzPct val="80000"/>
              <a:buFont typeface="Wingdings" pitchFamily="2" charset="2"/>
              <a:buChar char="q"/>
            </a:pPr>
            <a:r>
              <a:rPr lang="en-US" sz="2400" dirty="0" smtClean="0">
                <a:solidFill>
                  <a:srgbClr val="FF0000"/>
                </a:solidFill>
                <a:latin typeface="+mj-lt"/>
              </a:rPr>
              <a:t>Non </a:t>
            </a:r>
            <a:r>
              <a:rPr lang="en-US" sz="2400" dirty="0" err="1">
                <a:solidFill>
                  <a:srgbClr val="FF0000"/>
                </a:solidFill>
                <a:latin typeface="+mj-lt"/>
              </a:rPr>
              <a:t>Tradeable</a:t>
            </a:r>
            <a:r>
              <a:rPr lang="en-US" sz="2400" dirty="0">
                <a:solidFill>
                  <a:srgbClr val="FF0000"/>
                </a:solidFill>
                <a:latin typeface="+mj-lt"/>
              </a:rPr>
              <a:t> Goods </a:t>
            </a:r>
            <a:r>
              <a:rPr lang="id-ID" sz="2400" i="1" dirty="0" smtClean="0">
                <a:latin typeface="+mj-lt"/>
                <a:sym typeface="Wingdings" pitchFamily="2" charset="2"/>
              </a:rPr>
              <a:t></a:t>
            </a:r>
            <a:r>
              <a:rPr lang="en-US" sz="2400" dirty="0" smtClean="0">
                <a:latin typeface="+mj-lt"/>
              </a:rPr>
              <a:t> </a:t>
            </a:r>
            <a:r>
              <a:rPr lang="en-US" sz="2400" dirty="0" err="1">
                <a:latin typeface="+mj-lt"/>
              </a:rPr>
              <a:t>Barang</a:t>
            </a:r>
            <a:r>
              <a:rPr lang="en-US" sz="2400" dirty="0">
                <a:latin typeface="+mj-lt"/>
              </a:rPr>
              <a:t> yang </a:t>
            </a:r>
            <a:r>
              <a:rPr lang="en-US" sz="2400" dirty="0" err="1">
                <a:latin typeface="+mj-lt"/>
              </a:rPr>
              <a:t>tidak</a:t>
            </a:r>
            <a:r>
              <a:rPr lang="en-US" sz="2400" dirty="0">
                <a:latin typeface="+mj-lt"/>
              </a:rPr>
              <a:t> </a:t>
            </a:r>
            <a:r>
              <a:rPr lang="en-US" sz="2400" dirty="0" err="1">
                <a:latin typeface="+mj-lt"/>
              </a:rPr>
              <a:t>biasa</a:t>
            </a:r>
            <a:r>
              <a:rPr lang="en-US" sz="2400" dirty="0">
                <a:latin typeface="+mj-lt"/>
              </a:rPr>
              <a:t> </a:t>
            </a:r>
            <a:r>
              <a:rPr lang="en-US" sz="2400" dirty="0" err="1">
                <a:latin typeface="+mj-lt"/>
              </a:rPr>
              <a:t>diperdagangkandi</a:t>
            </a:r>
            <a:r>
              <a:rPr lang="en-US" sz="2400" dirty="0">
                <a:latin typeface="+mj-lt"/>
              </a:rPr>
              <a:t> </a:t>
            </a:r>
            <a:r>
              <a:rPr lang="en-US" sz="2400" dirty="0" err="1">
                <a:latin typeface="+mj-lt"/>
              </a:rPr>
              <a:t>pasar</a:t>
            </a:r>
            <a:r>
              <a:rPr lang="en-US" sz="2400" dirty="0">
                <a:latin typeface="+mj-lt"/>
              </a:rPr>
              <a:t> </a:t>
            </a:r>
            <a:r>
              <a:rPr lang="en-US" sz="2400" dirty="0" err="1">
                <a:latin typeface="+mj-lt"/>
              </a:rPr>
              <a:t>luar</a:t>
            </a:r>
            <a:r>
              <a:rPr lang="en-US" sz="2400" dirty="0">
                <a:latin typeface="+mj-lt"/>
              </a:rPr>
              <a:t> </a:t>
            </a:r>
            <a:r>
              <a:rPr lang="en-US" sz="2400" dirty="0" err="1">
                <a:latin typeface="+mj-lt"/>
              </a:rPr>
              <a:t>negeri</a:t>
            </a:r>
            <a:r>
              <a:rPr lang="en-US" sz="2400" dirty="0">
                <a:latin typeface="+mj-lt"/>
              </a:rPr>
              <a:t> </a:t>
            </a:r>
            <a:r>
              <a:rPr lang="en-US" sz="2400" dirty="0" err="1">
                <a:latin typeface="+mj-lt"/>
              </a:rPr>
              <a:t>atau</a:t>
            </a:r>
            <a:r>
              <a:rPr lang="en-US" sz="2400" dirty="0">
                <a:latin typeface="+mj-lt"/>
              </a:rPr>
              <a:t> </a:t>
            </a:r>
            <a:r>
              <a:rPr lang="en-US" sz="2400" dirty="0" smtClean="0">
                <a:latin typeface="+mj-lt"/>
              </a:rPr>
              <a:t>t</a:t>
            </a:r>
            <a:r>
              <a:rPr lang="id-ID" sz="2400" dirty="0" smtClean="0">
                <a:latin typeface="+mj-lt"/>
              </a:rPr>
              <a:t>idak</a:t>
            </a:r>
            <a:r>
              <a:rPr lang="en-US" sz="2400" dirty="0" smtClean="0">
                <a:latin typeface="+mj-lt"/>
              </a:rPr>
              <a:t> </a:t>
            </a:r>
            <a:r>
              <a:rPr lang="en-US" sz="2400" dirty="0" err="1">
                <a:latin typeface="+mj-lt"/>
              </a:rPr>
              <a:t>biasa</a:t>
            </a:r>
            <a:r>
              <a:rPr lang="en-US" sz="2400" dirty="0">
                <a:latin typeface="+mj-lt"/>
              </a:rPr>
              <a:t> </a:t>
            </a:r>
            <a:r>
              <a:rPr lang="en-US" sz="2400" dirty="0" err="1">
                <a:latin typeface="+mj-lt"/>
              </a:rPr>
              <a:t>diekspor</a:t>
            </a:r>
            <a:r>
              <a:rPr lang="en-US" sz="2400" dirty="0">
                <a:latin typeface="+mj-lt"/>
              </a:rPr>
              <a:t> </a:t>
            </a:r>
            <a:r>
              <a:rPr lang="en-US" sz="2400" dirty="0" err="1">
                <a:latin typeface="+mj-lt"/>
              </a:rPr>
              <a:t>dan</a:t>
            </a:r>
            <a:r>
              <a:rPr lang="en-US" sz="2400" dirty="0">
                <a:latin typeface="+mj-lt"/>
              </a:rPr>
              <a:t> </a:t>
            </a:r>
            <a:r>
              <a:rPr lang="en-US" sz="2400" dirty="0" err="1">
                <a:latin typeface="+mj-lt"/>
              </a:rPr>
              <a:t>diimpor</a:t>
            </a:r>
            <a:r>
              <a:rPr lang="en-US" sz="2400" dirty="0" smtClean="0">
                <a:latin typeface="+mj-lt"/>
              </a:rPr>
              <a:t>.</a:t>
            </a:r>
            <a:endParaRPr lang="id-ID" sz="2400" dirty="0" smtClean="0">
              <a:latin typeface="+mj-lt"/>
            </a:endParaRPr>
          </a:p>
          <a:p>
            <a:pPr>
              <a:buSzPct val="80000"/>
              <a:buNone/>
            </a:pPr>
            <a:endParaRPr lang="id-ID" sz="2400" dirty="0" smtClean="0">
              <a:latin typeface="+mj-lt"/>
            </a:endParaRPr>
          </a:p>
          <a:p>
            <a:r>
              <a:rPr lang="id-ID" sz="2400" i="1" dirty="0" smtClean="0">
                <a:solidFill>
                  <a:srgbClr val="FF0000"/>
                </a:solidFill>
                <a:latin typeface="+mj-lt"/>
              </a:rPr>
              <a:t>Tradeable output </a:t>
            </a:r>
            <a:r>
              <a:rPr lang="id-ID" sz="2400" dirty="0" smtClean="0">
                <a:latin typeface="+mj-lt"/>
              </a:rPr>
              <a:t>dinilai berdasarkan harga paritas (</a:t>
            </a:r>
            <a:r>
              <a:rPr lang="id-ID" sz="2400" i="1" dirty="0" smtClean="0">
                <a:latin typeface="+mj-lt"/>
              </a:rPr>
              <a:t>border price</a:t>
            </a:r>
            <a:r>
              <a:rPr lang="id-ID" sz="2400" dirty="0" smtClean="0">
                <a:latin typeface="+mj-lt"/>
              </a:rPr>
              <a:t>), yaitu harga c.i.f untuk produk yang menjadi sasaran impor dan harga f.o.b untuk produk yang dapat diekspor </a:t>
            </a:r>
            <a:r>
              <a:rPr lang="id-ID" sz="2400" dirty="0" smtClean="0">
                <a:latin typeface="+mj-lt"/>
                <a:sym typeface="Wingdings" pitchFamily="2" charset="2"/>
              </a:rPr>
              <a:t> shadow price adalah border price tersebut.</a:t>
            </a:r>
          </a:p>
          <a:p>
            <a:r>
              <a:rPr lang="id-ID" sz="2400" i="1" dirty="0" smtClean="0">
                <a:solidFill>
                  <a:srgbClr val="FF0000"/>
                </a:solidFill>
                <a:latin typeface="+mj-lt"/>
                <a:sym typeface="Wingdings" pitchFamily="2" charset="2"/>
              </a:rPr>
              <a:t>Nontradeable output </a:t>
            </a:r>
            <a:r>
              <a:rPr lang="id-ID" sz="2400" i="1" dirty="0" smtClean="0">
                <a:latin typeface="+mj-lt"/>
                <a:sym typeface="Wingdings" pitchFamily="2" charset="2"/>
              </a:rPr>
              <a:t> </a:t>
            </a:r>
            <a:r>
              <a:rPr lang="id-ID" sz="2400" dirty="0" smtClean="0">
                <a:latin typeface="+mj-lt"/>
                <a:sym typeface="Wingdings" pitchFamily="2" charset="2"/>
              </a:rPr>
              <a:t>shadow price-nya berdasarkan interaksi permintaan dan penawaran di pasar, dikurangi pajak tidak langsung dan ditambah subsidi.   </a:t>
            </a:r>
            <a:r>
              <a:rPr lang="id-ID" sz="2400" dirty="0" smtClean="0">
                <a:latin typeface="+mj-lt"/>
              </a:rPr>
              <a:t> </a:t>
            </a:r>
            <a:endParaRPr lang="en-US" sz="2400" dirty="0" smtClean="0">
              <a:latin typeface="+mj-lt"/>
            </a:endParaRPr>
          </a:p>
          <a:p>
            <a:pPr>
              <a:buSzPct val="80000"/>
              <a:buFont typeface="Wingdings" pitchFamily="2" charset="2"/>
              <a:buNone/>
            </a:pPr>
            <a:endParaRPr lang="en-US" sz="2400"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FOB dan CIF</a:t>
            </a:r>
            <a:endParaRPr lang="id-ID" dirty="0"/>
          </a:p>
        </p:txBody>
      </p:sp>
      <p:sp>
        <p:nvSpPr>
          <p:cNvPr id="3" name="Content Placeholder 2"/>
          <p:cNvSpPr>
            <a:spLocks noGrp="1"/>
          </p:cNvSpPr>
          <p:nvPr>
            <p:ph idx="1"/>
          </p:nvPr>
        </p:nvSpPr>
        <p:spPr/>
        <p:txBody>
          <a:bodyPr>
            <a:normAutofit fontScale="77500" lnSpcReduction="20000"/>
          </a:bodyPr>
          <a:lstStyle/>
          <a:p>
            <a:r>
              <a:rPr lang="en-US" dirty="0" smtClean="0">
                <a:latin typeface="+mj-lt"/>
              </a:rPr>
              <a:t>Free On Board (FOB) </a:t>
            </a:r>
            <a:r>
              <a:rPr lang="en-US" dirty="0" err="1" smtClean="0">
                <a:latin typeface="+mj-lt"/>
              </a:rPr>
              <a:t>adalah</a:t>
            </a:r>
            <a:r>
              <a:rPr lang="en-US" dirty="0" smtClean="0">
                <a:latin typeface="+mj-lt"/>
              </a:rPr>
              <a:t> </a:t>
            </a:r>
            <a:r>
              <a:rPr lang="en-US" dirty="0" err="1" smtClean="0">
                <a:latin typeface="+mj-lt"/>
              </a:rPr>
              <a:t>harga</a:t>
            </a:r>
            <a:r>
              <a:rPr lang="en-US" dirty="0" smtClean="0">
                <a:latin typeface="+mj-lt"/>
              </a:rPr>
              <a:t> </a:t>
            </a:r>
            <a:r>
              <a:rPr lang="en-US" dirty="0" err="1" smtClean="0">
                <a:latin typeface="+mj-lt"/>
              </a:rPr>
              <a:t>perbatasan</a:t>
            </a:r>
            <a:r>
              <a:rPr lang="en-US" dirty="0" smtClean="0">
                <a:latin typeface="+mj-lt"/>
              </a:rPr>
              <a:t> yang </a:t>
            </a:r>
            <a:r>
              <a:rPr lang="en-US" dirty="0" err="1" smtClean="0">
                <a:latin typeface="+mj-lt"/>
              </a:rPr>
              <a:t>digunakan</a:t>
            </a:r>
            <a:r>
              <a:rPr lang="en-US" dirty="0" smtClean="0">
                <a:latin typeface="+mj-lt"/>
              </a:rPr>
              <a:t> </a:t>
            </a:r>
            <a:r>
              <a:rPr lang="en-US" dirty="0" err="1" smtClean="0">
                <a:latin typeface="+mj-lt"/>
              </a:rPr>
              <a:t>untuk</a:t>
            </a:r>
            <a:r>
              <a:rPr lang="en-US" dirty="0" smtClean="0">
                <a:latin typeface="+mj-lt"/>
              </a:rPr>
              <a:t> </a:t>
            </a:r>
            <a:r>
              <a:rPr lang="en-US" dirty="0" err="1" smtClean="0">
                <a:latin typeface="+mj-lt"/>
              </a:rPr>
              <a:t>barang-barang</a:t>
            </a:r>
            <a:r>
              <a:rPr lang="en-US" dirty="0" smtClean="0">
                <a:latin typeface="+mj-lt"/>
              </a:rPr>
              <a:t> yang </a:t>
            </a:r>
            <a:r>
              <a:rPr lang="en-US" dirty="0" err="1" smtClean="0">
                <a:latin typeface="+mj-lt"/>
              </a:rPr>
              <a:t>dapat</a:t>
            </a:r>
            <a:r>
              <a:rPr lang="en-US" dirty="0" smtClean="0">
                <a:latin typeface="+mj-lt"/>
              </a:rPr>
              <a:t> </a:t>
            </a:r>
            <a:r>
              <a:rPr lang="en-US" dirty="0" err="1" smtClean="0">
                <a:latin typeface="+mj-lt"/>
              </a:rPr>
              <a:t>diekspor</a:t>
            </a:r>
            <a:r>
              <a:rPr lang="en-US" dirty="0" smtClean="0">
                <a:latin typeface="+mj-lt"/>
              </a:rPr>
              <a:t> yang </a:t>
            </a:r>
            <a:r>
              <a:rPr lang="en-US" dirty="0" err="1" smtClean="0">
                <a:latin typeface="+mj-lt"/>
              </a:rPr>
              <a:t>didalamnya</a:t>
            </a:r>
            <a:r>
              <a:rPr lang="en-US" dirty="0" smtClean="0">
                <a:latin typeface="+mj-lt"/>
              </a:rPr>
              <a:t> </a:t>
            </a:r>
            <a:r>
              <a:rPr lang="en-US" dirty="0" err="1" smtClean="0">
                <a:latin typeface="+mj-lt"/>
              </a:rPr>
              <a:t>termasuk</a:t>
            </a:r>
            <a:r>
              <a:rPr lang="en-US" dirty="0" smtClean="0">
                <a:latin typeface="+mj-lt"/>
              </a:rPr>
              <a:t> </a:t>
            </a:r>
            <a:r>
              <a:rPr lang="en-US" dirty="0" err="1" smtClean="0">
                <a:latin typeface="+mj-lt"/>
              </a:rPr>
              <a:t>semua</a:t>
            </a:r>
            <a:r>
              <a:rPr lang="en-US" dirty="0" smtClean="0">
                <a:latin typeface="+mj-lt"/>
              </a:rPr>
              <a:t> </a:t>
            </a:r>
            <a:r>
              <a:rPr lang="en-US" dirty="0" err="1" smtClean="0">
                <a:latin typeface="+mj-lt"/>
              </a:rPr>
              <a:t>biaya</a:t>
            </a:r>
            <a:r>
              <a:rPr lang="en-US" dirty="0" smtClean="0">
                <a:latin typeface="+mj-lt"/>
              </a:rPr>
              <a:t> </a:t>
            </a:r>
            <a:r>
              <a:rPr lang="en-US" dirty="0" err="1" smtClean="0">
                <a:latin typeface="+mj-lt"/>
              </a:rPr>
              <a:t>sampai</a:t>
            </a:r>
            <a:r>
              <a:rPr lang="en-US" dirty="0" smtClean="0">
                <a:latin typeface="+mj-lt"/>
              </a:rPr>
              <a:t> </a:t>
            </a:r>
            <a:r>
              <a:rPr lang="en-US" dirty="0" err="1" smtClean="0">
                <a:latin typeface="+mj-lt"/>
              </a:rPr>
              <a:t>barang</a:t>
            </a:r>
            <a:r>
              <a:rPr lang="en-US" dirty="0" smtClean="0">
                <a:latin typeface="+mj-lt"/>
              </a:rPr>
              <a:t> </a:t>
            </a:r>
            <a:r>
              <a:rPr lang="en-US" dirty="0" err="1" smtClean="0">
                <a:latin typeface="+mj-lt"/>
              </a:rPr>
              <a:t>selesai</a:t>
            </a:r>
            <a:r>
              <a:rPr lang="en-US" dirty="0" smtClean="0">
                <a:latin typeface="+mj-lt"/>
              </a:rPr>
              <a:t> </a:t>
            </a:r>
            <a:r>
              <a:rPr lang="en-US" dirty="0" err="1" smtClean="0">
                <a:latin typeface="+mj-lt"/>
              </a:rPr>
              <a:t>dimuat</a:t>
            </a:r>
            <a:r>
              <a:rPr lang="en-US" dirty="0" smtClean="0">
                <a:latin typeface="+mj-lt"/>
              </a:rPr>
              <a:t> </a:t>
            </a:r>
            <a:r>
              <a:rPr lang="en-US" dirty="0" err="1" smtClean="0">
                <a:latin typeface="+mj-lt"/>
              </a:rPr>
              <a:t>di</a:t>
            </a:r>
            <a:r>
              <a:rPr lang="en-US" dirty="0" smtClean="0">
                <a:latin typeface="+mj-lt"/>
              </a:rPr>
              <a:t> </a:t>
            </a:r>
            <a:r>
              <a:rPr lang="en-US" dirty="0" err="1" smtClean="0">
                <a:latin typeface="+mj-lt"/>
              </a:rPr>
              <a:t>atas</a:t>
            </a:r>
            <a:r>
              <a:rPr lang="en-US" dirty="0" smtClean="0">
                <a:latin typeface="+mj-lt"/>
              </a:rPr>
              <a:t> </a:t>
            </a:r>
            <a:r>
              <a:rPr lang="en-US" dirty="0" err="1" smtClean="0">
                <a:latin typeface="+mj-lt"/>
              </a:rPr>
              <a:t>kapal</a:t>
            </a:r>
            <a:r>
              <a:rPr lang="en-US" dirty="0" smtClean="0">
                <a:latin typeface="+mj-lt"/>
              </a:rPr>
              <a:t> </a:t>
            </a:r>
            <a:r>
              <a:rPr lang="en-US" dirty="0" err="1" smtClean="0">
                <a:latin typeface="+mj-lt"/>
              </a:rPr>
              <a:t>sudah</a:t>
            </a:r>
            <a:r>
              <a:rPr lang="en-US" dirty="0" smtClean="0">
                <a:latin typeface="+mj-lt"/>
              </a:rPr>
              <a:t> </a:t>
            </a:r>
            <a:r>
              <a:rPr lang="en-US" dirty="0" err="1" smtClean="0">
                <a:latin typeface="+mj-lt"/>
              </a:rPr>
              <a:t>termasuk</a:t>
            </a:r>
            <a:r>
              <a:rPr lang="en-US" dirty="0" smtClean="0">
                <a:latin typeface="+mj-lt"/>
              </a:rPr>
              <a:t> </a:t>
            </a:r>
            <a:r>
              <a:rPr lang="en-US" dirty="0" err="1" smtClean="0">
                <a:latin typeface="+mj-lt"/>
              </a:rPr>
              <a:t>ongkos</a:t>
            </a:r>
            <a:r>
              <a:rPr lang="en-US" dirty="0" smtClean="0">
                <a:latin typeface="+mj-lt"/>
              </a:rPr>
              <a:t> </a:t>
            </a:r>
            <a:r>
              <a:rPr lang="en-US" dirty="0" err="1" smtClean="0">
                <a:latin typeface="+mj-lt"/>
              </a:rPr>
              <a:t>pengepakan</a:t>
            </a:r>
            <a:r>
              <a:rPr lang="en-US" dirty="0" smtClean="0">
                <a:latin typeface="+mj-lt"/>
              </a:rPr>
              <a:t> </a:t>
            </a:r>
            <a:r>
              <a:rPr lang="en-US" dirty="0" err="1" smtClean="0">
                <a:latin typeface="+mj-lt"/>
              </a:rPr>
              <a:t>dan</a:t>
            </a:r>
            <a:r>
              <a:rPr lang="en-US" dirty="0" smtClean="0">
                <a:latin typeface="+mj-lt"/>
              </a:rPr>
              <a:t> </a:t>
            </a:r>
            <a:r>
              <a:rPr lang="en-US" dirty="0" err="1" smtClean="0">
                <a:latin typeface="+mj-lt"/>
              </a:rPr>
              <a:t>bongkar</a:t>
            </a:r>
            <a:r>
              <a:rPr lang="en-US" dirty="0" smtClean="0">
                <a:latin typeface="+mj-lt"/>
              </a:rPr>
              <a:t> </a:t>
            </a:r>
            <a:r>
              <a:rPr lang="en-US" dirty="0" err="1" smtClean="0">
                <a:latin typeface="+mj-lt"/>
              </a:rPr>
              <a:t>muat</a:t>
            </a:r>
            <a:r>
              <a:rPr lang="en-US" dirty="0" smtClean="0">
                <a:latin typeface="+mj-lt"/>
              </a:rPr>
              <a:t> (handling), </a:t>
            </a:r>
            <a:r>
              <a:rPr lang="en-US" dirty="0" err="1" smtClean="0">
                <a:latin typeface="+mj-lt"/>
              </a:rPr>
              <a:t>dan</a:t>
            </a:r>
            <a:r>
              <a:rPr lang="en-US" dirty="0" smtClean="0">
                <a:latin typeface="+mj-lt"/>
              </a:rPr>
              <a:t> </a:t>
            </a:r>
            <a:r>
              <a:rPr lang="en-US" dirty="0" err="1" smtClean="0">
                <a:latin typeface="+mj-lt"/>
              </a:rPr>
              <a:t>pengangkutan</a:t>
            </a:r>
            <a:r>
              <a:rPr lang="en-US" dirty="0" smtClean="0">
                <a:latin typeface="+mj-lt"/>
              </a:rPr>
              <a:t> </a:t>
            </a:r>
            <a:r>
              <a:rPr lang="en-US" dirty="0" err="1" smtClean="0">
                <a:latin typeface="+mj-lt"/>
              </a:rPr>
              <a:t>ke</a:t>
            </a:r>
            <a:r>
              <a:rPr lang="en-US" dirty="0" smtClean="0">
                <a:latin typeface="+mj-lt"/>
              </a:rPr>
              <a:t> </a:t>
            </a:r>
            <a:r>
              <a:rPr lang="en-US" dirty="0" err="1" smtClean="0">
                <a:latin typeface="+mj-lt"/>
              </a:rPr>
              <a:t>pelabuhan</a:t>
            </a:r>
            <a:r>
              <a:rPr lang="en-US" dirty="0" smtClean="0">
                <a:latin typeface="+mj-lt"/>
              </a:rPr>
              <a:t>, </a:t>
            </a:r>
            <a:r>
              <a:rPr lang="en-US" dirty="0" err="1" smtClean="0">
                <a:latin typeface="+mj-lt"/>
              </a:rPr>
              <a:t>diukur</a:t>
            </a:r>
            <a:r>
              <a:rPr lang="en-US" dirty="0" smtClean="0">
                <a:latin typeface="+mj-lt"/>
              </a:rPr>
              <a:t> </a:t>
            </a:r>
            <a:r>
              <a:rPr lang="en-US" dirty="0" err="1" smtClean="0">
                <a:latin typeface="+mj-lt"/>
              </a:rPr>
              <a:t>dalam</a:t>
            </a:r>
            <a:r>
              <a:rPr lang="en-US" dirty="0" smtClean="0">
                <a:latin typeface="+mj-lt"/>
              </a:rPr>
              <a:t> US$ per </a:t>
            </a:r>
            <a:r>
              <a:rPr lang="en-US" dirty="0" err="1" smtClean="0">
                <a:latin typeface="+mj-lt"/>
              </a:rPr>
              <a:t>satuan</a:t>
            </a:r>
            <a:r>
              <a:rPr lang="en-US" dirty="0" smtClean="0">
                <a:latin typeface="+mj-lt"/>
              </a:rPr>
              <a:t> (US$/</a:t>
            </a:r>
            <a:r>
              <a:rPr lang="en-US" dirty="0" err="1" smtClean="0">
                <a:latin typeface="+mj-lt"/>
              </a:rPr>
              <a:t>satuan</a:t>
            </a:r>
            <a:r>
              <a:rPr lang="en-US" dirty="0" smtClean="0">
                <a:latin typeface="+mj-lt"/>
              </a:rPr>
              <a:t>).</a:t>
            </a:r>
            <a:br>
              <a:rPr lang="en-US" dirty="0" smtClean="0">
                <a:latin typeface="+mj-lt"/>
              </a:rPr>
            </a:br>
            <a:endParaRPr lang="id-ID" dirty="0" smtClean="0">
              <a:latin typeface="+mj-lt"/>
            </a:endParaRPr>
          </a:p>
          <a:p>
            <a:r>
              <a:rPr lang="en-US" dirty="0" smtClean="0">
                <a:latin typeface="+mj-lt"/>
              </a:rPr>
              <a:t>Cost Insurance and Freight (CIF) </a:t>
            </a:r>
            <a:r>
              <a:rPr lang="en-US" dirty="0" err="1" smtClean="0">
                <a:latin typeface="+mj-lt"/>
              </a:rPr>
              <a:t>adalah</a:t>
            </a:r>
            <a:r>
              <a:rPr lang="en-US" dirty="0" smtClean="0">
                <a:latin typeface="+mj-lt"/>
              </a:rPr>
              <a:t> </a:t>
            </a:r>
            <a:r>
              <a:rPr lang="en-US" dirty="0" err="1" smtClean="0">
                <a:latin typeface="+mj-lt"/>
              </a:rPr>
              <a:t>harga</a:t>
            </a:r>
            <a:r>
              <a:rPr lang="en-US" dirty="0" smtClean="0">
                <a:latin typeface="+mj-lt"/>
              </a:rPr>
              <a:t> yang </a:t>
            </a:r>
            <a:r>
              <a:rPr lang="en-US" dirty="0" err="1" smtClean="0">
                <a:latin typeface="+mj-lt"/>
              </a:rPr>
              <a:t>digunakan</a:t>
            </a:r>
            <a:r>
              <a:rPr lang="en-US" dirty="0" smtClean="0">
                <a:latin typeface="+mj-lt"/>
              </a:rPr>
              <a:t> </a:t>
            </a:r>
            <a:r>
              <a:rPr lang="en-US" dirty="0" err="1" smtClean="0">
                <a:latin typeface="+mj-lt"/>
              </a:rPr>
              <a:t>untuk</a:t>
            </a:r>
            <a:r>
              <a:rPr lang="en-US" dirty="0" smtClean="0">
                <a:latin typeface="+mj-lt"/>
              </a:rPr>
              <a:t> </a:t>
            </a:r>
            <a:r>
              <a:rPr lang="en-US" dirty="0" err="1" smtClean="0">
                <a:latin typeface="+mj-lt"/>
              </a:rPr>
              <a:t>barang</a:t>
            </a:r>
            <a:r>
              <a:rPr lang="en-US" dirty="0" smtClean="0">
                <a:latin typeface="+mj-lt"/>
              </a:rPr>
              <a:t> -</a:t>
            </a:r>
            <a:r>
              <a:rPr lang="en-US" dirty="0" err="1" smtClean="0">
                <a:latin typeface="+mj-lt"/>
              </a:rPr>
              <a:t>barang</a:t>
            </a:r>
            <a:r>
              <a:rPr lang="en-US" dirty="0" smtClean="0">
                <a:latin typeface="+mj-lt"/>
              </a:rPr>
              <a:t> yang </a:t>
            </a:r>
            <a:r>
              <a:rPr lang="en-US" dirty="0" err="1" smtClean="0">
                <a:latin typeface="+mj-lt"/>
              </a:rPr>
              <a:t>dapat</a:t>
            </a:r>
            <a:r>
              <a:rPr lang="en-US" dirty="0" smtClean="0">
                <a:latin typeface="+mj-lt"/>
              </a:rPr>
              <a:t> </a:t>
            </a:r>
            <a:r>
              <a:rPr lang="en-US" dirty="0" err="1" smtClean="0">
                <a:latin typeface="+mj-lt"/>
              </a:rPr>
              <a:t>diimpor</a:t>
            </a:r>
            <a:r>
              <a:rPr lang="en-US" dirty="0" smtClean="0">
                <a:latin typeface="+mj-lt"/>
              </a:rPr>
              <a:t> yang </a:t>
            </a:r>
            <a:r>
              <a:rPr lang="en-US" dirty="0" err="1" smtClean="0">
                <a:latin typeface="+mj-lt"/>
              </a:rPr>
              <a:t>didal</a:t>
            </a:r>
            <a:r>
              <a:rPr lang="id-ID" dirty="0" smtClean="0">
                <a:latin typeface="+mj-lt"/>
              </a:rPr>
              <a:t>a</a:t>
            </a:r>
            <a:r>
              <a:rPr lang="en-US" dirty="0" err="1" smtClean="0">
                <a:latin typeface="+mj-lt"/>
              </a:rPr>
              <a:t>mnya</a:t>
            </a:r>
            <a:r>
              <a:rPr lang="en-US" dirty="0" smtClean="0">
                <a:latin typeface="+mj-lt"/>
              </a:rPr>
              <a:t> term</a:t>
            </a:r>
            <a:r>
              <a:rPr lang="id-ID" dirty="0" smtClean="0">
                <a:latin typeface="+mj-lt"/>
              </a:rPr>
              <a:t>a</a:t>
            </a:r>
            <a:r>
              <a:rPr lang="en-US" dirty="0" err="1" smtClean="0">
                <a:latin typeface="+mj-lt"/>
              </a:rPr>
              <a:t>suk</a:t>
            </a:r>
            <a:r>
              <a:rPr lang="en-US" dirty="0" smtClean="0">
                <a:latin typeface="+mj-lt"/>
              </a:rPr>
              <a:t> </a:t>
            </a:r>
            <a:r>
              <a:rPr lang="en-US" dirty="0" err="1" smtClean="0">
                <a:latin typeface="+mj-lt"/>
              </a:rPr>
              <a:t>harga</a:t>
            </a:r>
            <a:r>
              <a:rPr lang="en-US" dirty="0" smtClean="0">
                <a:latin typeface="+mj-lt"/>
              </a:rPr>
              <a:t> </a:t>
            </a:r>
            <a:r>
              <a:rPr lang="en-US" dirty="0" err="1" smtClean="0">
                <a:latin typeface="+mj-lt"/>
              </a:rPr>
              <a:t>barang</a:t>
            </a:r>
            <a:r>
              <a:rPr lang="en-US" dirty="0" smtClean="0">
                <a:latin typeface="+mj-lt"/>
              </a:rPr>
              <a:t>, </a:t>
            </a:r>
            <a:r>
              <a:rPr lang="en-US" dirty="0" err="1" smtClean="0">
                <a:latin typeface="+mj-lt"/>
              </a:rPr>
              <a:t>ongkos</a:t>
            </a:r>
            <a:r>
              <a:rPr lang="en-US" dirty="0" smtClean="0">
                <a:latin typeface="+mj-lt"/>
              </a:rPr>
              <a:t> </a:t>
            </a:r>
            <a:r>
              <a:rPr lang="en-US" dirty="0" err="1" smtClean="0">
                <a:latin typeface="+mj-lt"/>
              </a:rPr>
              <a:t>pengepakan</a:t>
            </a:r>
            <a:r>
              <a:rPr lang="en-US" dirty="0" smtClean="0">
                <a:latin typeface="+mj-lt"/>
              </a:rPr>
              <a:t> </a:t>
            </a:r>
            <a:r>
              <a:rPr lang="en-US" dirty="0" err="1" smtClean="0">
                <a:latin typeface="+mj-lt"/>
              </a:rPr>
              <a:t>dan</a:t>
            </a:r>
            <a:r>
              <a:rPr lang="en-US" dirty="0" smtClean="0">
                <a:latin typeface="+mj-lt"/>
              </a:rPr>
              <a:t> </a:t>
            </a:r>
            <a:r>
              <a:rPr lang="en-US" dirty="0" err="1" smtClean="0">
                <a:latin typeface="+mj-lt"/>
              </a:rPr>
              <a:t>bongkar</a:t>
            </a:r>
            <a:r>
              <a:rPr lang="en-US" dirty="0" smtClean="0">
                <a:latin typeface="+mj-lt"/>
              </a:rPr>
              <a:t> </a:t>
            </a:r>
            <a:r>
              <a:rPr lang="en-US" dirty="0" err="1" smtClean="0">
                <a:latin typeface="+mj-lt"/>
              </a:rPr>
              <a:t>muat</a:t>
            </a:r>
            <a:r>
              <a:rPr lang="en-US" dirty="0" smtClean="0">
                <a:latin typeface="+mj-lt"/>
              </a:rPr>
              <a:t> (handling), </a:t>
            </a:r>
            <a:r>
              <a:rPr lang="en-US" dirty="0" err="1" smtClean="0">
                <a:latin typeface="+mj-lt"/>
              </a:rPr>
              <a:t>ongkos</a:t>
            </a:r>
            <a:r>
              <a:rPr lang="en-US" dirty="0" smtClean="0">
                <a:latin typeface="+mj-lt"/>
              </a:rPr>
              <a:t> </a:t>
            </a:r>
            <a:r>
              <a:rPr lang="en-US" dirty="0" err="1" smtClean="0">
                <a:latin typeface="+mj-lt"/>
              </a:rPr>
              <a:t>pengangkutan</a:t>
            </a:r>
            <a:r>
              <a:rPr lang="en-US" dirty="0" smtClean="0">
                <a:latin typeface="+mj-lt"/>
              </a:rPr>
              <a:t> </a:t>
            </a:r>
            <a:r>
              <a:rPr lang="en-US" dirty="0" err="1" smtClean="0">
                <a:latin typeface="+mj-lt"/>
              </a:rPr>
              <a:t>dari</a:t>
            </a:r>
            <a:r>
              <a:rPr lang="en-US" dirty="0" smtClean="0">
                <a:latin typeface="+mj-lt"/>
              </a:rPr>
              <a:t> </a:t>
            </a:r>
            <a:r>
              <a:rPr lang="en-US" dirty="0" err="1" smtClean="0">
                <a:latin typeface="+mj-lt"/>
              </a:rPr>
              <a:t>gudang</a:t>
            </a:r>
            <a:r>
              <a:rPr lang="en-US" dirty="0" smtClean="0">
                <a:latin typeface="+mj-lt"/>
              </a:rPr>
              <a:t> </a:t>
            </a:r>
            <a:r>
              <a:rPr lang="en-US" dirty="0" err="1" smtClean="0">
                <a:latin typeface="+mj-lt"/>
              </a:rPr>
              <a:t>ke</a:t>
            </a:r>
            <a:r>
              <a:rPr lang="en-US" dirty="0" smtClean="0">
                <a:latin typeface="+mj-lt"/>
              </a:rPr>
              <a:t> </a:t>
            </a:r>
            <a:r>
              <a:rPr lang="en-US" dirty="0" err="1" smtClean="0">
                <a:latin typeface="+mj-lt"/>
              </a:rPr>
              <a:t>pelabuhan</a:t>
            </a:r>
            <a:r>
              <a:rPr lang="en-US" dirty="0" smtClean="0">
                <a:latin typeface="+mj-lt"/>
              </a:rPr>
              <a:t> </a:t>
            </a:r>
            <a:r>
              <a:rPr lang="en-US" dirty="0" err="1" smtClean="0">
                <a:latin typeface="+mj-lt"/>
              </a:rPr>
              <a:t>sampai</a:t>
            </a:r>
            <a:r>
              <a:rPr lang="en-US" dirty="0" smtClean="0">
                <a:latin typeface="+mj-lt"/>
              </a:rPr>
              <a:t> </a:t>
            </a:r>
            <a:r>
              <a:rPr lang="en-US" dirty="0" err="1" smtClean="0">
                <a:latin typeface="+mj-lt"/>
              </a:rPr>
              <a:t>muat</a:t>
            </a:r>
            <a:r>
              <a:rPr lang="en-US" dirty="0" smtClean="0">
                <a:latin typeface="+mj-lt"/>
              </a:rPr>
              <a:t>, </a:t>
            </a:r>
            <a:r>
              <a:rPr lang="en-US" dirty="0" err="1" smtClean="0">
                <a:latin typeface="+mj-lt"/>
              </a:rPr>
              <a:t>diukur</a:t>
            </a:r>
            <a:r>
              <a:rPr lang="en-US" dirty="0" smtClean="0">
                <a:latin typeface="+mj-lt"/>
              </a:rPr>
              <a:t> </a:t>
            </a:r>
            <a:r>
              <a:rPr lang="en-US" dirty="0" err="1" smtClean="0">
                <a:latin typeface="+mj-lt"/>
              </a:rPr>
              <a:t>dalam</a:t>
            </a:r>
            <a:r>
              <a:rPr lang="en-US" dirty="0" smtClean="0">
                <a:latin typeface="+mj-lt"/>
              </a:rPr>
              <a:t> US$ per </a:t>
            </a:r>
            <a:r>
              <a:rPr lang="en-US" dirty="0" err="1" smtClean="0">
                <a:latin typeface="+mj-lt"/>
              </a:rPr>
              <a:t>satuan</a:t>
            </a:r>
            <a:r>
              <a:rPr lang="en-US" dirty="0" smtClean="0">
                <a:latin typeface="+mj-lt"/>
              </a:rPr>
              <a:t> (US$/</a:t>
            </a:r>
            <a:r>
              <a:rPr lang="en-US" dirty="0" err="1" smtClean="0">
                <a:latin typeface="+mj-lt"/>
              </a:rPr>
              <a:t>satuan</a:t>
            </a:r>
            <a:r>
              <a:rPr lang="en-US" dirty="0" smtClean="0">
                <a:latin typeface="+mj-lt"/>
              </a:rPr>
              <a:t>).</a:t>
            </a:r>
            <a:br>
              <a:rPr lang="en-US" dirty="0" smtClean="0">
                <a:latin typeface="+mj-lt"/>
              </a:rPr>
            </a:br>
            <a:endParaRPr lang="id-ID"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Non tradable</a:t>
            </a:r>
            <a:endParaRPr lang="id-ID" dirty="0"/>
          </a:p>
        </p:txBody>
      </p:sp>
      <p:sp>
        <p:nvSpPr>
          <p:cNvPr id="3" name="Content Placeholder 2"/>
          <p:cNvSpPr>
            <a:spLocks noGrp="1"/>
          </p:cNvSpPr>
          <p:nvPr>
            <p:ph idx="1"/>
          </p:nvPr>
        </p:nvSpPr>
        <p:spPr/>
        <p:txBody>
          <a:bodyPr>
            <a:normAutofit fontScale="85000" lnSpcReduction="20000"/>
          </a:bodyPr>
          <a:lstStyle/>
          <a:p>
            <a:pPr lvl="0"/>
            <a:r>
              <a:rPr lang="id-ID" dirty="0" smtClean="0">
                <a:latin typeface="+mj-lt"/>
              </a:rPr>
              <a:t>Komoditas (output) yang non tradable </a:t>
            </a:r>
            <a:r>
              <a:rPr lang="id-ID" dirty="0" smtClean="0">
                <a:latin typeface="+mj-lt"/>
                <a:sym typeface="Wingdings"/>
              </a:rPr>
              <a:t></a:t>
            </a:r>
            <a:r>
              <a:rPr lang="id-ID" dirty="0" smtClean="0">
                <a:latin typeface="+mj-lt"/>
              </a:rPr>
              <a:t> berdasarkan harga bayangan dari barang substitusinya yang merupakan barang  tradable</a:t>
            </a:r>
          </a:p>
          <a:p>
            <a:pPr lvl="0"/>
            <a:r>
              <a:rPr lang="id-ID" dirty="0" smtClean="0">
                <a:latin typeface="+mj-lt"/>
              </a:rPr>
              <a:t>Lahan  </a:t>
            </a:r>
            <a:r>
              <a:rPr lang="id-ID" dirty="0" smtClean="0">
                <a:latin typeface="+mj-lt"/>
                <a:sym typeface="Wingdings"/>
              </a:rPr>
              <a:t></a:t>
            </a:r>
            <a:r>
              <a:rPr lang="id-ID" dirty="0" smtClean="0">
                <a:latin typeface="+mj-lt"/>
              </a:rPr>
              <a:t> berdasarkan keuntungan sosial yang diperoleh  jika lahan tersebut digunakan untuk </a:t>
            </a:r>
            <a:r>
              <a:rPr lang="id-ID" i="1" dirty="0" smtClean="0">
                <a:latin typeface="+mj-lt"/>
              </a:rPr>
              <a:t>the second best</a:t>
            </a:r>
            <a:r>
              <a:rPr lang="id-ID" dirty="0" smtClean="0">
                <a:latin typeface="+mj-lt"/>
              </a:rPr>
              <a:t> (alternatif terbaiknya)</a:t>
            </a:r>
          </a:p>
          <a:p>
            <a:pPr lvl="0"/>
            <a:r>
              <a:rPr lang="id-ID" dirty="0" smtClean="0">
                <a:latin typeface="+mj-lt"/>
              </a:rPr>
              <a:t>Tenaga kerja tidak terdidik </a:t>
            </a:r>
            <a:r>
              <a:rPr lang="id-ID" dirty="0" smtClean="0">
                <a:latin typeface="+mj-lt"/>
                <a:sym typeface="Wingdings"/>
              </a:rPr>
              <a:t></a:t>
            </a:r>
            <a:r>
              <a:rPr lang="id-ID" dirty="0" smtClean="0">
                <a:latin typeface="+mj-lt"/>
              </a:rPr>
              <a:t> sama dengan upah pasarnya dengan asumsi tdk terdapat serikat buruh maupun pasar monopsoni serta tidak berlaku UU upah minimum (biasanya di perdesaan)</a:t>
            </a:r>
          </a:p>
          <a:p>
            <a:r>
              <a:rPr lang="id-ID" dirty="0" smtClean="0">
                <a:latin typeface="+mj-lt"/>
              </a:rPr>
              <a:t>Tenaga kerja terdidik </a:t>
            </a:r>
            <a:r>
              <a:rPr lang="id-ID" dirty="0" smtClean="0">
                <a:latin typeface="+mj-lt"/>
                <a:sym typeface="Wingdings"/>
              </a:rPr>
              <a:t></a:t>
            </a:r>
            <a:r>
              <a:rPr lang="id-ID" dirty="0" smtClean="0">
                <a:latin typeface="+mj-lt"/>
              </a:rPr>
              <a:t> opportunity cost dari TK jika bekerja di tempat lain (biasanya di perkotaan)</a:t>
            </a:r>
          </a:p>
          <a:p>
            <a:endParaRPr lang="id-ID" dirty="0" smtClean="0">
              <a:latin typeface="+mj-lt"/>
            </a:endParaRPr>
          </a:p>
          <a:p>
            <a:endParaRPr lang="id-ID"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id-ID" dirty="0" smtClean="0">
                <a:latin typeface="+mj-lt"/>
              </a:rPr>
              <a:t>Suku bunga </a:t>
            </a:r>
            <a:r>
              <a:rPr lang="id-ID" dirty="0" smtClean="0">
                <a:latin typeface="+mj-lt"/>
                <a:sym typeface="Wingdings"/>
              </a:rPr>
              <a:t></a:t>
            </a:r>
            <a:r>
              <a:rPr lang="id-ID" dirty="0" smtClean="0">
                <a:latin typeface="+mj-lt"/>
              </a:rPr>
              <a:t> menggunakan suku bunga sosial yg berasal dari ADB (atau lembaga asing lain yang berperan sebagai kreditor ) atau dengan melakukan penyesuaian terhadap suku bunga pasar  jika terdapat subsidi kredit</a:t>
            </a:r>
          </a:p>
          <a:p>
            <a:pPr lvl="0"/>
            <a:r>
              <a:rPr lang="en-US" dirty="0" smtClean="0">
                <a:latin typeface="+mj-lt"/>
              </a:rPr>
              <a:t>Input yang </a:t>
            </a:r>
            <a:r>
              <a:rPr lang="en-US" dirty="0" err="1" smtClean="0">
                <a:latin typeface="+mj-lt"/>
              </a:rPr>
              <a:t>disubsidi</a:t>
            </a:r>
            <a:r>
              <a:rPr lang="en-US" dirty="0" smtClean="0">
                <a:latin typeface="+mj-lt"/>
              </a:rPr>
              <a:t> = </a:t>
            </a:r>
            <a:r>
              <a:rPr lang="en-US" dirty="0" err="1" smtClean="0">
                <a:latin typeface="+mj-lt"/>
              </a:rPr>
              <a:t>harga</a:t>
            </a:r>
            <a:r>
              <a:rPr lang="en-US" dirty="0" smtClean="0">
                <a:latin typeface="+mj-lt"/>
              </a:rPr>
              <a:t> </a:t>
            </a:r>
            <a:r>
              <a:rPr lang="en-US" dirty="0" err="1" smtClean="0">
                <a:latin typeface="+mj-lt"/>
              </a:rPr>
              <a:t>pasar</a:t>
            </a:r>
            <a:r>
              <a:rPr lang="en-US" dirty="0" smtClean="0">
                <a:latin typeface="+mj-lt"/>
              </a:rPr>
              <a:t> input + </a:t>
            </a:r>
            <a:r>
              <a:rPr lang="en-US" dirty="0" err="1" smtClean="0">
                <a:latin typeface="+mj-lt"/>
              </a:rPr>
              <a:t>subsidi</a:t>
            </a:r>
            <a:endParaRPr lang="id-ID" dirty="0" smtClean="0">
              <a:latin typeface="+mj-lt"/>
            </a:endParaRPr>
          </a:p>
          <a:p>
            <a:pPr lvl="0"/>
            <a:r>
              <a:rPr lang="nl-NL" dirty="0" smtClean="0">
                <a:latin typeface="+mj-lt"/>
              </a:rPr>
              <a:t>Input yang dikenakan PPN = </a:t>
            </a:r>
            <a:r>
              <a:rPr lang="en-US" dirty="0" err="1" smtClean="0">
                <a:latin typeface="+mj-lt"/>
              </a:rPr>
              <a:t>harga</a:t>
            </a:r>
            <a:r>
              <a:rPr lang="en-US" dirty="0" smtClean="0">
                <a:latin typeface="+mj-lt"/>
              </a:rPr>
              <a:t> </a:t>
            </a:r>
            <a:r>
              <a:rPr lang="en-US" dirty="0" err="1" smtClean="0">
                <a:latin typeface="+mj-lt"/>
              </a:rPr>
              <a:t>pasar</a:t>
            </a:r>
            <a:r>
              <a:rPr lang="en-US" dirty="0" smtClean="0">
                <a:latin typeface="+mj-lt"/>
              </a:rPr>
              <a:t> input </a:t>
            </a:r>
            <a:r>
              <a:rPr lang="id-ID" dirty="0" smtClean="0">
                <a:latin typeface="+mj-lt"/>
              </a:rPr>
              <a:t>-</a:t>
            </a:r>
            <a:r>
              <a:rPr lang="en-US" dirty="0" smtClean="0">
                <a:latin typeface="+mj-lt"/>
              </a:rPr>
              <a:t> PPN 10%</a:t>
            </a:r>
            <a:endParaRPr lang="id-ID" dirty="0" smtClean="0">
              <a:latin typeface="+mj-lt"/>
            </a:endParaRPr>
          </a:p>
          <a:p>
            <a:endParaRPr lang="id-ID" dirty="0">
              <a:latin typeface="+mj-lt"/>
            </a:endParaRPr>
          </a:p>
        </p:txBody>
      </p:sp>
      <p:sp>
        <p:nvSpPr>
          <p:cNvPr id="4" name="Title 1"/>
          <p:cNvSpPr>
            <a:spLocks noGrp="1"/>
          </p:cNvSpPr>
          <p:nvPr>
            <p:ph type="title"/>
          </p:nvPr>
        </p:nvSpPr>
        <p:spPr/>
        <p:txBody>
          <a:bodyPr/>
          <a:lstStyle/>
          <a:p>
            <a:r>
              <a:rPr lang="id-ID" dirty="0" smtClean="0"/>
              <a:t>Non tradable (Cont’d)</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PAM</a:t>
            </a:r>
            <a:endParaRPr lang="id-ID" dirty="0"/>
          </a:p>
        </p:txBody>
      </p:sp>
      <p:sp>
        <p:nvSpPr>
          <p:cNvPr id="3" name="Content Placeholder 2"/>
          <p:cNvSpPr>
            <a:spLocks noGrp="1"/>
          </p:cNvSpPr>
          <p:nvPr>
            <p:ph idx="1"/>
          </p:nvPr>
        </p:nvSpPr>
        <p:spPr>
          <a:xfrm>
            <a:off x="500034" y="2143116"/>
            <a:ext cx="8229600" cy="2257428"/>
          </a:xfrm>
        </p:spPr>
        <p:txBody>
          <a:bodyPr/>
          <a:lstStyle/>
          <a:p>
            <a:r>
              <a:rPr lang="sv-SE" u="sng" dirty="0" smtClean="0">
                <a:latin typeface="+mj-lt"/>
              </a:rPr>
              <a:t>PAM</a:t>
            </a:r>
            <a:r>
              <a:rPr lang="sv-SE" dirty="0" smtClean="0">
                <a:latin typeface="+mj-lt"/>
              </a:rPr>
              <a:t> digunakan untuk menganalisis pengaruh intervensi pemerintah dan dampaknya pada sistem komoditas.</a:t>
            </a:r>
            <a:endParaRPr lang="id-ID"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Kelebihan dan Kekurangan</a:t>
            </a:r>
            <a:endParaRPr lang="id-ID" dirty="0"/>
          </a:p>
        </p:txBody>
      </p:sp>
      <p:sp>
        <p:nvSpPr>
          <p:cNvPr id="3" name="Content Placeholder 2"/>
          <p:cNvSpPr>
            <a:spLocks noGrp="1"/>
          </p:cNvSpPr>
          <p:nvPr>
            <p:ph idx="1"/>
          </p:nvPr>
        </p:nvSpPr>
        <p:spPr/>
        <p:txBody>
          <a:bodyPr>
            <a:normAutofit fontScale="92500"/>
          </a:bodyPr>
          <a:lstStyle/>
          <a:p>
            <a:r>
              <a:rPr lang="sv-SE" u="sng" dirty="0" smtClean="0">
                <a:latin typeface="+mj-lt"/>
              </a:rPr>
              <a:t>Kelebihan</a:t>
            </a:r>
            <a:r>
              <a:rPr lang="sv-SE" dirty="0" smtClean="0">
                <a:latin typeface="+mj-lt"/>
              </a:rPr>
              <a:t> :  </a:t>
            </a:r>
            <a:br>
              <a:rPr lang="sv-SE" dirty="0" smtClean="0">
                <a:latin typeface="+mj-lt"/>
              </a:rPr>
            </a:br>
            <a:r>
              <a:rPr lang="sv-SE" dirty="0" smtClean="0">
                <a:latin typeface="+mj-lt"/>
              </a:rPr>
              <a:t>- analisis PAM adalah perhitungan dapat dilakukan secara keseluruhan, sistematis, output beragam</a:t>
            </a:r>
            <a:br>
              <a:rPr lang="sv-SE" dirty="0" smtClean="0">
                <a:latin typeface="+mj-lt"/>
              </a:rPr>
            </a:br>
            <a:r>
              <a:rPr lang="sv-SE" dirty="0" smtClean="0">
                <a:latin typeface="+mj-lt"/>
              </a:rPr>
              <a:t>- dapat digunakan pada sistem komoditas dengan berbagai daerah, tipe usahatani, dan teknologi</a:t>
            </a:r>
            <a:endParaRPr lang="id-ID" dirty="0" smtClean="0">
              <a:latin typeface="+mj-lt"/>
            </a:endParaRPr>
          </a:p>
          <a:p>
            <a:r>
              <a:rPr lang="sv-SE" u="sng" dirty="0" smtClean="0">
                <a:latin typeface="+mj-lt"/>
              </a:rPr>
              <a:t>Kelemahan </a:t>
            </a:r>
            <a:r>
              <a:rPr lang="sv-SE" dirty="0" smtClean="0">
                <a:latin typeface="+mj-lt"/>
              </a:rPr>
              <a:t>: </a:t>
            </a:r>
            <a:endParaRPr lang="id-ID" dirty="0" smtClean="0">
              <a:latin typeface="+mj-lt"/>
            </a:endParaRPr>
          </a:p>
          <a:p>
            <a:pPr indent="17463">
              <a:buNone/>
            </a:pPr>
            <a:r>
              <a:rPr lang="id-ID" dirty="0" smtClean="0">
                <a:latin typeface="+mj-lt"/>
              </a:rPr>
              <a:t>-</a:t>
            </a:r>
            <a:r>
              <a:rPr lang="sv-SE" dirty="0" smtClean="0">
                <a:latin typeface="+mj-lt"/>
              </a:rPr>
              <a:t> Tidak membahas masing-masing analisis secara mendalam</a:t>
            </a:r>
            <a:endParaRPr lang="id-ID" dirty="0">
              <a:latin typeface="+mj-l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4F4F4"/>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4F4F4"/>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524</Words>
  <Application>Microsoft Office PowerPoint</Application>
  <PresentationFormat>On-screen Show (4:3)</PresentationFormat>
  <Paragraphs>68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Materi UAS SHADOW PRICE</vt:lpstr>
      <vt:lpstr>Definisi</vt:lpstr>
      <vt:lpstr>Definisi (Cont’d)</vt:lpstr>
      <vt:lpstr>Tradeable dan Non Tradeable Output</vt:lpstr>
      <vt:lpstr>FOB dan CIF</vt:lpstr>
      <vt:lpstr>Non tradable</vt:lpstr>
      <vt:lpstr>Non tradable (Cont’d)</vt:lpstr>
      <vt:lpstr>PAM</vt:lpstr>
      <vt:lpstr>Kelebihan dan Kekurangan</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 UAS SHADOW PRICE</dc:title>
  <dc:creator>HARDJANTO</dc:creator>
  <cp:lastModifiedBy>intel</cp:lastModifiedBy>
  <cp:revision>11</cp:revision>
  <dcterms:created xsi:type="dcterms:W3CDTF">2011-11-03T00:45:10Z</dcterms:created>
  <dcterms:modified xsi:type="dcterms:W3CDTF">2012-11-05T03:03:57Z</dcterms:modified>
</cp:coreProperties>
</file>